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916" r:id="rId2"/>
    <p:sldId id="1753" r:id="rId3"/>
    <p:sldId id="1754" r:id="rId4"/>
    <p:sldId id="1760" r:id="rId5"/>
    <p:sldId id="1541" r:id="rId6"/>
    <p:sldId id="1574" r:id="rId7"/>
    <p:sldId id="1606" r:id="rId8"/>
    <p:sldId id="1543" r:id="rId9"/>
    <p:sldId id="1748" r:id="rId10"/>
    <p:sldId id="1544" r:id="rId11"/>
    <p:sldId id="1749" r:id="rId12"/>
    <p:sldId id="1498" r:id="rId13"/>
    <p:sldId id="1499" r:id="rId14"/>
    <p:sldId id="1636" r:id="rId15"/>
    <p:sldId id="1591" r:id="rId16"/>
    <p:sldId id="1592" r:id="rId17"/>
    <p:sldId id="1593" r:id="rId18"/>
    <p:sldId id="1644" r:id="rId19"/>
    <p:sldId id="1617" r:id="rId20"/>
    <p:sldId id="1509" r:id="rId21"/>
    <p:sldId id="1576" r:id="rId22"/>
    <p:sldId id="1511" r:id="rId23"/>
    <p:sldId id="1512" r:id="rId24"/>
    <p:sldId id="1515" r:id="rId25"/>
    <p:sldId id="1516" r:id="rId26"/>
    <p:sldId id="1711" r:id="rId27"/>
    <p:sldId id="1526" r:id="rId28"/>
    <p:sldId id="1645" r:id="rId29"/>
    <p:sldId id="1761" r:id="rId30"/>
    <p:sldId id="1646" r:id="rId31"/>
    <p:sldId id="1647" r:id="rId32"/>
    <p:sldId id="1712" r:id="rId33"/>
    <p:sldId id="1599" r:id="rId34"/>
    <p:sldId id="1759" r:id="rId35"/>
    <p:sldId id="1756" r:id="rId36"/>
    <p:sldId id="1650" r:id="rId37"/>
    <p:sldId id="1762" r:id="rId38"/>
    <p:sldId id="1772" r:id="rId39"/>
    <p:sldId id="1771" r:id="rId40"/>
    <p:sldId id="1768" r:id="rId41"/>
    <p:sldId id="1763" r:id="rId42"/>
    <p:sldId id="1766" r:id="rId43"/>
    <p:sldId id="1764" r:id="rId44"/>
    <p:sldId id="1765" r:id="rId45"/>
    <p:sldId id="1770" r:id="rId46"/>
    <p:sldId id="1767" r:id="rId47"/>
    <p:sldId id="1534" r:id="rId48"/>
    <p:sldId id="1742" r:id="rId49"/>
    <p:sldId id="1558" r:id="rId50"/>
    <p:sldId id="1654" r:id="rId51"/>
    <p:sldId id="1700" r:id="rId52"/>
    <p:sldId id="1609" r:id="rId53"/>
    <p:sldId id="1588" r:id="rId54"/>
    <p:sldId id="1648" r:id="rId55"/>
    <p:sldId id="1619" r:id="rId56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F711FC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98" autoAdjust="0"/>
  </p:normalViewPr>
  <p:slideViewPr>
    <p:cSldViewPr>
      <p:cViewPr varScale="1">
        <p:scale>
          <a:sx n="143" d="100"/>
          <a:sy n="143" d="100"/>
        </p:scale>
        <p:origin x="9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54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8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r>
              <a:rPr lang="en-US" dirty="0"/>
              <a:t>Esophagus:</a:t>
            </a:r>
          </a:p>
          <a:p>
            <a:r>
              <a:rPr lang="en-SG" dirty="0"/>
              <a:t>Yan et al, 2019, Nat </a:t>
            </a:r>
            <a:r>
              <a:rPr lang="en-SG" dirty="0" err="1"/>
              <a:t>Commun</a:t>
            </a:r>
            <a:r>
              <a:rPr lang="en-SG" dirty="0"/>
              <a:t>, doi: 10.1038/s41467-019-09255-1</a:t>
            </a:r>
          </a:p>
          <a:p>
            <a:r>
              <a:rPr lang="en-SG" dirty="0"/>
              <a:t>Cui et al., 2020, Cell Research, </a:t>
            </a:r>
            <a:r>
              <a:rPr lang="en-US" dirty="0"/>
              <a:t>doi: 10.1038/s41422-020-0333-6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31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258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31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ids.britannica.com/comptons/art-55105/Singapo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hyperlink" Target="http://kids.britannica.com/comptons/art-55105/Singapor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Aristolochic acid in herbal medicine is a common cause of liver cancer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439115"/>
            <a:ext cx="5118100" cy="1287145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  <p:sp>
        <p:nvSpPr>
          <p:cNvPr id="10" name="Subtitle 6">
            <a:extLst>
              <a:ext uri="{FF2B5EF4-FFF2-40B4-BE49-F238E27FC236}">
                <a16:creationId xmlns:a16="http://schemas.microsoft.com/office/drawing/2014/main" id="{83E17415-D2AA-486F-8004-A88DB5595EE7}"/>
              </a:ext>
            </a:extLst>
          </p:cNvPr>
          <p:cNvSpPr txBox="1">
            <a:spLocks/>
          </p:cNvSpPr>
          <p:nvPr/>
        </p:nvSpPr>
        <p:spPr bwMode="auto">
          <a:xfrm>
            <a:off x="496958" y="2594921"/>
            <a:ext cx="5118100" cy="29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8 September 2022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Hepatotoxicity Special Interest Group Seminar Series</a:t>
            </a:r>
          </a:p>
          <a:p>
            <a:pPr algn="l"/>
            <a:r>
              <a:rPr lang="en-US" sz="2800" dirty="0"/>
              <a:t>By Zoom</a:t>
            </a:r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F619C-3E9F-474F-948F-C0A8AA3D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8" y="3200400"/>
            <a:ext cx="3233426" cy="13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Later, we can think about how some of the mutations promote cancer</a:t>
            </a: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52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Cancer epidemiology and prevention: aristolochic acid (AA)</a:t>
            </a:r>
            <a:br>
              <a:rPr lang="en-US" sz="3600" dirty="0"/>
            </a:br>
            <a:r>
              <a:rPr lang="en-US" sz="3600" dirty="0"/>
              <a:t>AA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/>
              <a:t>1990s: 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/>
              <a:t>, </a:t>
            </a:r>
            <a:r>
              <a:rPr lang="zh-CN" altLang="en-US" sz="3600" b="1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developed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5475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3343"/>
            <a:ext cx="10972800" cy="89904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4800" dirty="0"/>
              <a:t>Singapore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1360" y="1155065"/>
            <a:ext cx="752856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Tiny: 50 km (31 mi)  east-west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Wealthy and healthy: life expectancy at birth 86.19 (US is 80.43)</a:t>
            </a:r>
          </a:p>
          <a:p>
            <a:r>
              <a:rPr lang="en-US" sz="2800" dirty="0"/>
              <a:t>70% ethnic Chinese but not part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3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Stats: CIA World Factbook downloaded 2022 03 22</a:t>
            </a:r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82485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039D6-C8D0-4CF8-B2B9-BE5EC53FD28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59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2016: Taiwan a known hotspot for AA kidney failure</a:t>
            </a:r>
            <a:br>
              <a:rPr lang="en-US" sz="3600" dirty="0"/>
            </a:br>
            <a:r>
              <a:rPr lang="en-US" sz="3600" dirty="0"/>
              <a:t>and AA upper-tract urothelial cancer</a:t>
            </a:r>
            <a:br>
              <a:rPr lang="en-US" sz="3600" dirty="0"/>
            </a:br>
            <a:r>
              <a:rPr lang="en-US" sz="36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791200" y="1535726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numbers of mutations caused by AA</a:t>
            </a:r>
          </a:p>
          <a:p>
            <a:r>
              <a:rPr lang="en-US" sz="2800" dirty="0">
                <a:solidFill>
                  <a:srgbClr val="C00000"/>
                </a:solidFill>
              </a:rPr>
              <a:t>(exome data)</a:t>
            </a:r>
          </a:p>
          <a:p>
            <a:endParaRPr lang="en-US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Gao et al., 2019, Cell, 10.1016/j.cell.2019.08.052; </a:t>
            </a:r>
            <a:r>
              <a:rPr lang="en-US" sz="1200" dirty="0" err="1"/>
              <a:t>Xue</a:t>
            </a:r>
            <a:r>
              <a:rPr lang="en-US" sz="1200" dirty="0"/>
              <a:t> et al., 2019, Cancer Cell, 10.1016/j.ccell.2019.04.007; Unpublished data, 2022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22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AAB29-AB5C-811A-CF47-62348182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9555"/>
            <a:ext cx="9525000" cy="1327884"/>
          </a:xfrm>
        </p:spPr>
        <p:txBody>
          <a:bodyPr/>
          <a:lstStyle/>
          <a:p>
            <a:pPr algn="l"/>
            <a:r>
              <a:rPr lang="en-US" sz="2800" dirty="0"/>
              <a:t>Aflatoxin is a well-established liver carcinogen</a:t>
            </a:r>
            <a:br>
              <a:rPr lang="en-US" sz="2800" dirty="0"/>
            </a:br>
            <a:r>
              <a:rPr lang="en-US" sz="2800" dirty="0"/>
              <a:t>AA mutation counts and aflatoxin mutation counts in HCC are similar</a:t>
            </a:r>
            <a:endParaRPr lang="en-SG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F2CD8-135E-F256-576A-05D4624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8F5C9-196A-0C19-5AFB-951E6A32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9" b="3198"/>
          <a:stretch/>
        </p:blipFill>
        <p:spPr>
          <a:xfrm>
            <a:off x="1888708" y="4659584"/>
            <a:ext cx="9220200" cy="7823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3D7909-FDB4-CFC7-79B3-6E0B43A777C7}"/>
              </a:ext>
            </a:extLst>
          </p:cNvPr>
          <p:cNvGrpSpPr/>
          <p:nvPr/>
        </p:nvGrpSpPr>
        <p:grpSpPr>
          <a:xfrm>
            <a:off x="762000" y="1940130"/>
            <a:ext cx="10363200" cy="2269441"/>
            <a:chOff x="762000" y="2457896"/>
            <a:chExt cx="11958524" cy="2566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3790C-8A8B-3D9A-0D61-560BC34DD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443"/>
            <a:stretch/>
          </p:blipFill>
          <p:spPr>
            <a:xfrm>
              <a:off x="762000" y="2457896"/>
              <a:ext cx="11958524" cy="10394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A7BE41-2E36-7877-93EF-76BEBCBA1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37"/>
            <a:stretch/>
          </p:blipFill>
          <p:spPr>
            <a:xfrm>
              <a:off x="762000" y="4015454"/>
              <a:ext cx="11943284" cy="10088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C913A4-E07B-23A4-CC06-E5334F84E3B4}"/>
              </a:ext>
            </a:extLst>
          </p:cNvPr>
          <p:cNvSpPr txBox="1"/>
          <p:nvPr/>
        </p:nvSpPr>
        <p:spPr>
          <a:xfrm>
            <a:off x="1905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7546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F8A5D-7975-4748-D5AF-5500AD9A688C}"/>
              </a:ext>
            </a:extLst>
          </p:cNvPr>
          <p:cNvSpPr txBox="1"/>
          <p:nvPr/>
        </p:nvSpPr>
        <p:spPr>
          <a:xfrm>
            <a:off x="5334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3801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62B3D-5B14-AA98-C03A-F341D52444DF}"/>
              </a:ext>
            </a:extLst>
          </p:cNvPr>
          <p:cNvSpPr txBox="1"/>
          <p:nvPr/>
        </p:nvSpPr>
        <p:spPr>
          <a:xfrm>
            <a:off x="7162800" y="19937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24597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EDB86-D429-A7C4-FA17-9AC06660DDAE}"/>
              </a:ext>
            </a:extLst>
          </p:cNvPr>
          <p:cNvSpPr txBox="1"/>
          <p:nvPr/>
        </p:nvSpPr>
        <p:spPr>
          <a:xfrm>
            <a:off x="1905000" y="34071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17847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076DE-F4FE-A891-2D13-99C5F9FA0BAA}"/>
              </a:ext>
            </a:extLst>
          </p:cNvPr>
          <p:cNvSpPr txBox="1"/>
          <p:nvPr/>
        </p:nvSpPr>
        <p:spPr>
          <a:xfrm>
            <a:off x="5334000" y="3407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6618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F5297-B825-149D-BEDC-E8759141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676400"/>
            <a:ext cx="9144000" cy="268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4D5628-AF43-3B68-8185-37F5DDF481B2}"/>
              </a:ext>
            </a:extLst>
          </p:cNvPr>
          <p:cNvSpPr txBox="1"/>
          <p:nvPr/>
        </p:nvSpPr>
        <p:spPr>
          <a:xfrm>
            <a:off x="3048000" y="4681436"/>
            <a:ext cx="40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mutational signature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0C910-70B7-3D0F-9E39-51033B091AB6}"/>
              </a:ext>
            </a:extLst>
          </p:cNvPr>
          <p:cNvSpPr txBox="1"/>
          <p:nvPr/>
        </p:nvSpPr>
        <p:spPr>
          <a:xfrm>
            <a:off x="1295400" y="5729555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Zhang et al., 2017,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Gastroenterology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10.1053/j.gastro.2017.03.024 Genetic Features of Aflatoxin-Associated Hepatocellular Carcinoma; tumors from Qidong </a:t>
            </a:r>
            <a:r>
              <a:rPr lang="en-US" dirty="0"/>
              <a:t>(</a:t>
            </a:r>
            <a:r>
              <a:rPr lang="zh-CN" altLang="en-US" dirty="0"/>
              <a:t>启东</a:t>
            </a:r>
            <a:r>
              <a:rPr lang="en-SG" altLang="zh-CN" dirty="0"/>
              <a:t>)</a:t>
            </a:r>
            <a:r>
              <a:rPr lang="en-US" dirty="0"/>
              <a:t>;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38% of maize (corn) samples have aflatoxin 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6D06-006C-4770-52E7-4BF4E7463D91}"/>
              </a:ext>
            </a:extLst>
          </p:cNvPr>
          <p:cNvSpPr txBox="1"/>
          <p:nvPr/>
        </p:nvSpPr>
        <p:spPr>
          <a:xfrm>
            <a:off x="2590800" y="2903300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 counts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29BED-9AA4-D887-9A6C-02B0CCC06518}"/>
              </a:ext>
            </a:extLst>
          </p:cNvPr>
          <p:cNvSpPr txBox="1"/>
          <p:nvPr/>
        </p:nvSpPr>
        <p:spPr>
          <a:xfrm>
            <a:off x="7547681" y="1188884"/>
            <a:ext cx="309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AA-associated mutation count</a:t>
            </a:r>
            <a:endParaRPr lang="en-S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229E36-8A4A-B669-66FF-DBE3E512988A}"/>
              </a:ext>
            </a:extLst>
          </p:cNvPr>
          <p:cNvCxnSpPr/>
          <p:nvPr/>
        </p:nvCxnSpPr>
        <p:spPr>
          <a:xfrm flipH="1">
            <a:off x="7696200" y="1632405"/>
            <a:ext cx="152400" cy="352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1ECFD5-2654-BE08-0283-2B7DE08D15B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31371" y="3087966"/>
            <a:ext cx="359429" cy="361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07EB30-D576-FCB2-EDC8-2664049484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660372" y="3234541"/>
            <a:ext cx="33057" cy="172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1AAAAC-9A41-61C0-AAD9-3450EDB37269}"/>
              </a:ext>
            </a:extLst>
          </p:cNvPr>
          <p:cNvCxnSpPr>
            <a:cxnSpLocks/>
          </p:cNvCxnSpPr>
          <p:nvPr/>
        </p:nvCxnSpPr>
        <p:spPr>
          <a:xfrm flipH="1" flipV="1">
            <a:off x="2221211" y="2465346"/>
            <a:ext cx="369589" cy="422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4A60B-77A3-89F8-56E3-3AD41216D61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660371" y="2363038"/>
            <a:ext cx="1" cy="5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4479"/>
            <a:ext cx="7426812" cy="115381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Duke-NUS </a:t>
            </a:r>
            <a:r>
              <a:rPr lang="en-US" altLang="zh-CN" dirty="0"/>
              <a:t>M</a:t>
            </a:r>
            <a:r>
              <a:rPr lang="en-US" dirty="0"/>
              <a:t>edical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5124" name="Picture 6" descr="http://s3.frank.itlab.us/photo-essays/small/jan_06_0974_duke-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91" y="1382485"/>
            <a:ext cx="2780110" cy="37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75813" y="1300447"/>
            <a:ext cx="511973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175" indent="-257175">
              <a:spcBef>
                <a:spcPct val="0"/>
              </a:spcBef>
            </a:pPr>
            <a:r>
              <a:rPr lang="en-US" altLang="en-US" sz="2400" dirty="0"/>
              <a:t>Nonprofit partnership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Duke in North Carolina, USA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National University of Singapore (NUS)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SingHealth, largest public healthcare provider, 6 hospitals, 5,500 beds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4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71600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9566F-652B-4B97-80D0-7C1DEBB34AB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7A987-E1E6-494B-8BAC-5FF2EFED89F0}"/>
              </a:ext>
            </a:extLst>
          </p:cNvPr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2246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1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611146" y="2275858"/>
            <a:ext cx="442262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26114"/>
            <a:ext cx="906780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92504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26515"/>
            <a:ext cx="1158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Gao et al., 2019,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10.1016/j.cell.2019.08.052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Hepatology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10.1002/hep.30863; 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2022, 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Acta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Pharmaceutica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Sinica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10.1016/j.apsb.2021.11.011 </a:t>
            </a: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Strong evidence that 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95CE5C-B6D1-46AA-8480-1D779BBED200}"/>
              </a:ext>
            </a:extLst>
          </p:cNvPr>
          <p:cNvGrpSpPr/>
          <p:nvPr/>
        </p:nvGrpSpPr>
        <p:grpSpPr>
          <a:xfrm>
            <a:off x="4341036" y="3731385"/>
            <a:ext cx="3429000" cy="1938992"/>
            <a:chOff x="5334000" y="3886200"/>
            <a:chExt cx="3429000" cy="19389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FEA90-DD0F-468B-B585-9CCEB837752C}"/>
                </a:ext>
              </a:extLst>
            </p:cNvPr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28" name="Picture 6" descr="http://buyjingos.com/wp-content/uploads/2017/11/dead-mouse-1024x562-1-300x165.jpg">
              <a:extLst>
                <a:ext uri="{FF2B5EF4-FFF2-40B4-BE49-F238E27FC236}">
                  <a16:creationId xmlns:a16="http://schemas.microsoft.com/office/drawing/2014/main" id="{68F14EE7-5F52-4DA8-8FD9-84B8C3CE2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9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44000" y="2030535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</a:t>
            </a:r>
          </a:p>
          <a:p>
            <a:r>
              <a:rPr lang="en-US" sz="2400" dirty="0"/>
              <a:t>versus untreated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C4F32-2EAA-A9DE-2E82-25B0DDABED37}"/>
              </a:ext>
            </a:extLst>
          </p:cNvPr>
          <p:cNvSpPr txBox="1"/>
          <p:nvPr/>
        </p:nvSpPr>
        <p:spPr>
          <a:xfrm>
            <a:off x="6838671" y="1981200"/>
            <a:ext cx="205351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  <a:p>
            <a:r>
              <a:rPr lang="en-US" sz="2400" dirty="0"/>
              <a:t>2.5 mg/kg X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>
            <a:off x="6858000" y="2738735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5BB1-AF29-B234-A9A5-96443F7F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3"/>
          <a:stretch/>
        </p:blipFill>
        <p:spPr>
          <a:xfrm>
            <a:off x="6188303" y="1524000"/>
            <a:ext cx="4080359" cy="5219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 rot="19943224">
            <a:off x="9384735" y="851871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E0A03-F966-6F38-F6E3-438792E63A7F}"/>
              </a:ext>
            </a:extLst>
          </p:cNvPr>
          <p:cNvSpPr txBox="1"/>
          <p:nvPr/>
        </p:nvSpPr>
        <p:spPr>
          <a:xfrm rot="19943224">
            <a:off x="7019917" y="830404"/>
            <a:ext cx="1898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C24B3-69AA-7DB9-D8A1-4BE14B865EA3}"/>
              </a:ext>
            </a:extLst>
          </p:cNvPr>
          <p:cNvSpPr txBox="1"/>
          <p:nvPr/>
        </p:nvSpPr>
        <p:spPr>
          <a:xfrm rot="19943224">
            <a:off x="8162072" y="761970"/>
            <a:ext cx="20535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F6994-22C2-948A-D875-42575510EC93}"/>
              </a:ext>
            </a:extLst>
          </p:cNvPr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82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505F-EBBB-D7FB-B293-4EBA16D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421FB-DC4F-0269-C777-E84967CE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87CC-B363-60A9-BCD3-01DB65D3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6886450" cy="451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F0FF6-7964-66D3-A900-792DA0AD4B1C}"/>
              </a:ext>
            </a:extLst>
          </p:cNvPr>
          <p:cNvSpPr txBox="1"/>
          <p:nvPr/>
        </p:nvSpPr>
        <p:spPr>
          <a:xfrm>
            <a:off x="419100" y="3200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Chen et al., 2022, </a:t>
            </a:r>
            <a:r>
              <a:rPr lang="en-US" i="1" dirty="0"/>
              <a:t>Acta Pharmaceutica </a:t>
            </a:r>
            <a:r>
              <a:rPr lang="en-US" i="1" dirty="0" err="1"/>
              <a:t>Sinica</a:t>
            </a:r>
            <a:r>
              <a:rPr lang="en-US" i="1" dirty="0"/>
              <a:t> B</a:t>
            </a:r>
            <a:r>
              <a:rPr lang="en-US" dirty="0"/>
              <a:t> 10.1016/j.apsb.2021.11.011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EBDE-8F3C-000D-4108-398FB13DEAAD}"/>
              </a:ext>
            </a:extLst>
          </p:cNvPr>
          <p:cNvSpPr txBox="1"/>
          <p:nvPr/>
        </p:nvSpPr>
        <p:spPr>
          <a:xfrm>
            <a:off x="838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IP injection at 2 weeks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0051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EFE0C6-C252-4AD4-B4A6-48D402170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11111" r="44949" b="43758"/>
          <a:stretch/>
        </p:blipFill>
        <p:spPr bwMode="auto">
          <a:xfrm>
            <a:off x="1856243" y="1086874"/>
            <a:ext cx="877780" cy="24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21233" t="59565" r="15014" b="11861"/>
          <a:stretch/>
        </p:blipFill>
        <p:spPr>
          <a:xfrm>
            <a:off x="4038601" y="4955814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9433" t="47492" r="15400" b="26368"/>
          <a:stretch/>
        </p:blipFill>
        <p:spPr>
          <a:xfrm>
            <a:off x="4023937" y="3279413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711" t="51672" r="8135" b="23652"/>
          <a:stretch/>
        </p:blipFill>
        <p:spPr>
          <a:xfrm>
            <a:off x="4102081" y="2517412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2" y="90650"/>
            <a:ext cx="9752498" cy="844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2021: Six cancer types with AA mutagenesis</a:t>
            </a:r>
            <a:br>
              <a:rPr lang="en-US" sz="3200" dirty="0"/>
            </a:br>
            <a:r>
              <a:rPr lang="en-US" sz="3200" dirty="0"/>
              <a:t>Strong evidence for causal roles in liver and urothelial cancers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4329685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13239" r="28108" b="7778"/>
          <a:stretch/>
        </p:blipFill>
        <p:spPr>
          <a:xfrm>
            <a:off x="1772195" y="2362200"/>
            <a:ext cx="1686416" cy="1857158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2746012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3104980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4546267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4727212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5994067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5165302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3412702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2574502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19620" t="48722" r="16901" b="15495"/>
          <a:stretch/>
        </p:blipFill>
        <p:spPr>
          <a:xfrm>
            <a:off x="4038600" y="4041412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4346212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19769" t="52892" r="16415" b="15913"/>
          <a:stretch/>
        </p:blipFill>
        <p:spPr>
          <a:xfrm>
            <a:off x="4114800" y="5717813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5794012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67A6C6-7B55-45F4-9505-E7E6BAC1C650}"/>
              </a:ext>
            </a:extLst>
          </p:cNvPr>
          <p:cNvSpPr/>
          <p:nvPr/>
        </p:nvSpPr>
        <p:spPr>
          <a:xfrm>
            <a:off x="1432211" y="3753139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733E7B-5ACB-41CD-93E2-26E160439F03}"/>
              </a:ext>
            </a:extLst>
          </p:cNvPr>
          <p:cNvSpPr/>
          <p:nvPr/>
        </p:nvSpPr>
        <p:spPr>
          <a:xfrm>
            <a:off x="1125408" y="224622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A0E45F-5362-4ED5-B356-9B034F4DA0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734023" y="1781145"/>
            <a:ext cx="1380777" cy="200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AB6C7-0248-4191-9EE6-2FF2F18A565D}"/>
              </a:ext>
            </a:extLst>
          </p:cNvPr>
          <p:cNvSpPr txBox="1"/>
          <p:nvPr/>
        </p:nvSpPr>
        <p:spPr>
          <a:xfrm>
            <a:off x="4114800" y="158109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Esophagus (squamous cell)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0780-1CAE-4846-A0DB-948428E67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8" y="1752600"/>
            <a:ext cx="6414741" cy="5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Brunner 2019, Nature, 1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GraphikNaturel-Medium"/>
              </a:rPr>
              <a:t>0.1038/s41586-019-1670-9; focuses on multiregional mutational landscape of healthy and cirrhotic human liver; stumbled upon 1 AA-exposed liver with alcohol-related liver disease</a:t>
            </a:r>
          </a:p>
          <a:p>
            <a:r>
              <a:rPr lang="en-SG" sz="1800" dirty="0">
                <a:solidFill>
                  <a:srgbClr val="000000"/>
                </a:solidFill>
                <a:latin typeface="GraphikNaturel-Medium"/>
              </a:rPr>
              <a:t>Ongoing exposure during tumor grown</a:t>
            </a:r>
          </a:p>
          <a:p>
            <a:r>
              <a:rPr lang="en-SG" sz="1800" dirty="0">
                <a:solidFill>
                  <a:srgbClr val="000000"/>
                </a:solidFill>
                <a:latin typeface="GraphikNaturel-Medium"/>
              </a:rPr>
              <a:t>Extremely variable mutation levels across regions</a:t>
            </a: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25E7E-717A-9117-9069-44D1ABF1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327"/>
            <a:ext cx="93871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Non cancer liver damage,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8FF-BEB5-4004-C6BC-C4528781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 err="1">
                <a:latin typeface="+mj-lt"/>
              </a:rPr>
              <a:t>Jin</a:t>
            </a:r>
            <a:r>
              <a:rPr lang="en-SG" sz="2000" dirty="0">
                <a:latin typeface="+mj-lt"/>
              </a:rPr>
              <a:t> 2017, dog liver, Cancer Prevention Research, </a:t>
            </a:r>
            <a:r>
              <a:rPr lang="en-SG" sz="2000" b="0" i="0" dirty="0">
                <a:solidFill>
                  <a:srgbClr val="242021"/>
                </a:solidFill>
                <a:effectLst/>
                <a:latin typeface="+mj-lt"/>
              </a:rPr>
              <a:t>10.1158/1940-6207.CAPR-15-0339</a:t>
            </a:r>
            <a:r>
              <a:rPr lang="en-SG" sz="2000" dirty="0">
                <a:latin typeface="+mj-lt"/>
              </a:rPr>
              <a:t> </a:t>
            </a:r>
          </a:p>
          <a:p>
            <a:r>
              <a:rPr lang="en-SG" sz="2000" dirty="0">
                <a:latin typeface="+mj-lt"/>
              </a:rPr>
              <a:t>Li 2016, human liver organoid, </a:t>
            </a:r>
            <a:r>
              <a:rPr lang="en-SG" sz="2000" dirty="0" err="1">
                <a:latin typeface="+mj-lt"/>
              </a:rPr>
              <a:t>Oncotarget</a:t>
            </a:r>
            <a:r>
              <a:rPr lang="en-SG" sz="2000" dirty="0">
                <a:latin typeface="+mj-lt"/>
              </a:rPr>
              <a:t>, 7:48</a:t>
            </a:r>
          </a:p>
          <a:p>
            <a:r>
              <a:rPr lang="en-SG" sz="2000" dirty="0">
                <a:latin typeface="+mj-lt"/>
              </a:rPr>
              <a:t>High Lin28B, c-</a:t>
            </a:r>
            <a:r>
              <a:rPr lang="en-SG" sz="2000" dirty="0" err="1">
                <a:latin typeface="+mj-lt"/>
              </a:rPr>
              <a:t>Myc</a:t>
            </a:r>
            <a:r>
              <a:rPr lang="en-SG" sz="2000" dirty="0">
                <a:latin typeface="+mj-lt"/>
              </a:rPr>
              <a:t>, alpha-fetoprotein</a:t>
            </a:r>
          </a:p>
          <a:p>
            <a:endParaRPr lang="en-SG" sz="2000" dirty="0">
              <a:latin typeface="+mj-lt"/>
            </a:endParaRPr>
          </a:p>
          <a:p>
            <a:pPr marL="0" indent="0">
              <a:buNone/>
            </a:pPr>
            <a:endParaRPr lang="en-SG" sz="2000" dirty="0">
              <a:latin typeface="+mj-lt"/>
            </a:endParaRPr>
          </a:p>
          <a:p>
            <a:r>
              <a:rPr lang="en-SG" sz="2000" dirty="0">
                <a:latin typeface="+mj-lt"/>
              </a:rPr>
              <a:t>Xu 2021, chicken, animals (journal), 10.3390/ani11123437</a:t>
            </a:r>
          </a:p>
          <a:p>
            <a:r>
              <a:rPr lang="en-SG" sz="2000" dirty="0">
                <a:latin typeface="+mj-lt"/>
              </a:rPr>
              <a:t>Wang 2021, rat, Toxicology Mechanisms and Methods, 10.1080/15376516.2021.1946229</a:t>
            </a:r>
          </a:p>
          <a:p>
            <a:r>
              <a:rPr lang="en-SG" sz="2000" dirty="0">
                <a:latin typeface="+mj-lt"/>
              </a:rPr>
              <a:t>oxidative stress and mitochondrial apoptosis</a:t>
            </a:r>
            <a:br>
              <a:rPr lang="en-SG" sz="2000" dirty="0">
                <a:latin typeface="+mj-lt"/>
              </a:rPr>
            </a:br>
            <a:br>
              <a:rPr lang="en-SG" dirty="0"/>
            </a:b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245-30F5-B385-E917-F7266EA9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67800" cy="1143000"/>
          </a:xfrm>
        </p:spPr>
        <p:txBody>
          <a:bodyPr/>
          <a:lstStyle/>
          <a:p>
            <a:pPr algn="l"/>
            <a:r>
              <a:rPr lang="en-US" sz="3600" dirty="0"/>
              <a:t>But it’s not a problem, because AA is “banned”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0EE6-1D13-0B08-C33E-1A35972B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89" y="1447800"/>
            <a:ext cx="10972800" cy="4525963"/>
          </a:xfrm>
        </p:spPr>
        <p:txBody>
          <a:bodyPr/>
          <a:lstStyle/>
          <a:p>
            <a:r>
              <a:rPr lang="en-US" dirty="0"/>
              <a:t>The word “banned” is hopelessly vague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In the US, the Dietary Supplement Health and Education Act of 1994 lets companies sell any herbs marketed before 1994</a:t>
            </a:r>
          </a:p>
          <a:p>
            <a:pPr lvl="1"/>
            <a:r>
              <a:rPr lang="en-US" dirty="0"/>
              <a:t>Food and Drug Administration has no funds to test the safety of “grandfathered” herbs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C9C97-8A96-6822-762F-30648F58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EA387-DDE5-57BA-9C42-D7915B5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5A5B2-D92E-7620-FB89-18822DD9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Mutational signatures background</a:t>
            </a:r>
          </a:p>
          <a:p>
            <a:r>
              <a:rPr lang="en-US" dirty="0"/>
              <a:t>Aristolochic acid and its mutational signature</a:t>
            </a:r>
          </a:p>
          <a:p>
            <a:r>
              <a:rPr lang="en-US" dirty="0"/>
              <a:t>Aristolochic acid mutagenesis in HCC</a:t>
            </a:r>
          </a:p>
          <a:p>
            <a:r>
              <a:rPr lang="en-US" dirty="0"/>
              <a:t>Aristolochic acid in non-malignant liver</a:t>
            </a:r>
          </a:p>
          <a:p>
            <a:r>
              <a:rPr lang="en-US" dirty="0"/>
              <a:t>More questions than answers (regulation)</a:t>
            </a:r>
          </a:p>
          <a:p>
            <a:endParaRPr lang="en-US" dirty="0"/>
          </a:p>
          <a:p>
            <a:r>
              <a:rPr lang="en-US" dirty="0"/>
              <a:t>xxx</a:t>
            </a:r>
            <a:r>
              <a:rPr lang="zh-CN" altLang="en-US" sz="3200" dirty="0"/>
              <a:t>关木通 </a:t>
            </a:r>
            <a:r>
              <a:rPr lang="en-SG" altLang="zh-CN" sz="3200" dirty="0"/>
              <a:t>slide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EB44-5BC2-3B9E-E225-FA36D4E8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C0F-B1B8-1CA6-8C43-71CAB164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48800" cy="1143000"/>
          </a:xfrm>
        </p:spPr>
        <p:txBody>
          <a:bodyPr/>
          <a:lstStyle/>
          <a:p>
            <a:pPr algn="l"/>
            <a:r>
              <a:rPr lang="en-US" dirty="0"/>
              <a:t>October 2017: R</a:t>
            </a:r>
            <a:r>
              <a:rPr lang="en-SG" dirty="0"/>
              <a:t>reassuring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DEAA4-77A7-EB7B-1418-96023AE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355C-5C59-CDB0-4F8A-BE3591CC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11255715" cy="535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6C7A-F501-C644-557B-7E3E1390F30B}"/>
              </a:ext>
            </a:extLst>
          </p:cNvPr>
          <p:cNvSpPr txBox="1"/>
          <p:nvPr/>
        </p:nvSpPr>
        <p:spPr>
          <a:xfrm>
            <a:off x="2209800" y="27432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food and drug inspection head office will carry out a focused examination of aristolochic-acid-containing products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0604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E178-2793-03B9-0B1C-73793AE3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l"/>
            <a:r>
              <a:rPr lang="en-SG" dirty="0"/>
              <a:t>July 2021: Easy to buy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61600-9399-A900-B454-7C915F7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DAB9B11-DA2E-2D07-051E-9DADDFAB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30894"/>
          <a:stretch/>
        </p:blipFill>
        <p:spPr bwMode="auto">
          <a:xfrm>
            <a:off x="381000" y="1206774"/>
            <a:ext cx="6629400" cy="535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C93B5-35B5-530A-9048-F4D742EE9A88}"/>
              </a:ext>
            </a:extLst>
          </p:cNvPr>
          <p:cNvSpPr txBox="1"/>
          <p:nvPr/>
        </p:nvSpPr>
        <p:spPr>
          <a:xfrm>
            <a:off x="7620000" y="1219200"/>
            <a:ext cx="4293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Top results of a search for ma </a:t>
            </a:r>
            <a:r>
              <a:rPr lang="en-US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dou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ling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Aristolochia contorta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or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A. debilis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 on a popular shopping website on 9 July 2021.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roots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above-ground parts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</a:t>
            </a:r>
            <a:r>
              <a:rPr lang="en-SG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SG" dirty="0"/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Dried 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eed pods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lower left)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7F078-F574-9805-C8AE-1E22CE5655B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010400" y="2407860"/>
            <a:ext cx="609600" cy="381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4CA483-1C91-3F0A-1B08-28E2B92AF892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895600"/>
            <a:ext cx="2590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DD473F-AF13-F65D-08EA-1900E01F6D33}"/>
              </a:ext>
            </a:extLst>
          </p:cNvPr>
          <p:cNvCxnSpPr>
            <a:cxnSpLocks/>
          </p:cNvCxnSpPr>
          <p:nvPr/>
        </p:nvCxnSpPr>
        <p:spPr>
          <a:xfrm flipH="1">
            <a:off x="5283200" y="3884475"/>
            <a:ext cx="2336800" cy="89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49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F531-7A5F-5581-3606-805B629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/>
          <a:lstStyle/>
          <a:p>
            <a:pPr algn="l"/>
            <a:r>
              <a:rPr lang="en-US" dirty="0"/>
              <a:t>Singapore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FDED0-C338-F7B6-0538-BDF9E8F5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47B09F-2297-AEA3-4D01-E54B510B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9" t="31398" r="37753" b="13336"/>
          <a:stretch/>
        </p:blipFill>
        <p:spPr bwMode="auto">
          <a:xfrm>
            <a:off x="1981200" y="990600"/>
            <a:ext cx="3048000" cy="3374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48997-F399-7371-7CC1-91EBBA55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2" t="32175" r="8180" b="18027"/>
          <a:stretch/>
        </p:blipFill>
        <p:spPr bwMode="auto">
          <a:xfrm>
            <a:off x="6961341" y="914400"/>
            <a:ext cx="3466416" cy="3450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D141A-DF34-86FC-5BF5-45945ACCA880}"/>
              </a:ext>
            </a:extLst>
          </p:cNvPr>
          <p:cNvSpPr txBox="1"/>
          <p:nvPr/>
        </p:nvSpPr>
        <p:spPr>
          <a:xfrm>
            <a:off x="1295400" y="4716879"/>
            <a:ext cx="5257800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Powdered wild ginger root (xi 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zh-CN" altLang="en-US" sz="1800" dirty="0"/>
              <a:t>细辛</a:t>
            </a:r>
            <a:r>
              <a:rPr lang="en-US" dirty="0"/>
              <a:t>) in a packet</a:t>
            </a:r>
          </a:p>
          <a:p>
            <a:r>
              <a:rPr lang="en-US" dirty="0"/>
              <a:t>Tested and recalled by the Singapore Health Sciences Authority because it contained AA</a:t>
            </a:r>
          </a:p>
          <a:p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84D5-446F-A8F8-45BA-1A774CEC2284}"/>
              </a:ext>
            </a:extLst>
          </p:cNvPr>
          <p:cNvSpPr txBox="1"/>
          <p:nvPr/>
        </p:nvSpPr>
        <p:spPr>
          <a:xfrm>
            <a:off x="7086600" y="4716879"/>
            <a:ext cx="5105400" cy="8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Wild ginger root (xi </a:t>
            </a:r>
            <a:r>
              <a:rPr lang="en-US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xin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/>
              <a:t>细辛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as a raw herb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 tested by the Health Sciences Authority</a:t>
            </a:r>
            <a:endParaRPr lang="en-SG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43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A1F827-1414-71B3-BFEE-17F26F2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5414314" cy="1143000"/>
          </a:xfrm>
        </p:spPr>
        <p:txBody>
          <a:bodyPr/>
          <a:lstStyle/>
          <a:p>
            <a:pPr algn="l"/>
            <a:r>
              <a:rPr lang="en-US" sz="3200" dirty="0"/>
              <a:t>AA in wild ginger (xi </a:t>
            </a:r>
            <a:r>
              <a:rPr lang="en-US" sz="3200" dirty="0" err="1"/>
              <a:t>xin</a:t>
            </a:r>
            <a:r>
              <a:rPr lang="en-US" sz="3200" dirty="0"/>
              <a:t>, </a:t>
            </a:r>
            <a:r>
              <a:rPr lang="zh-CN" altLang="en-US" sz="3200" dirty="0"/>
              <a:t>细辛</a:t>
            </a:r>
            <a:r>
              <a:rPr lang="en-SG" altLang="zh-CN" sz="3200" dirty="0"/>
              <a:t>)</a:t>
            </a:r>
            <a:br>
              <a:rPr lang="en-SG" altLang="zh-CN" sz="3200" dirty="0"/>
            </a:br>
            <a:r>
              <a:rPr lang="en-SG" altLang="zh-CN" sz="3200" dirty="0"/>
              <a:t>roots bought in Singapore</a:t>
            </a:r>
            <a:endParaRPr lang="en-S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9ACC7-17B6-65DF-277D-4C8B0C5E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 descr="A picture containing text, hairpiece, plastic&#10;&#10;Description automatically generated">
            <a:extLst>
              <a:ext uri="{FF2B5EF4-FFF2-40B4-BE49-F238E27FC236}">
                <a16:creationId xmlns:a16="http://schemas.microsoft.com/office/drawing/2014/main" id="{FBFF4D27-8233-E154-6B40-17BF1BB46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11396" r="7589" b="8198"/>
          <a:stretch/>
        </p:blipFill>
        <p:spPr>
          <a:xfrm>
            <a:off x="6028028" y="823835"/>
            <a:ext cx="4114800" cy="498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A714B-4004-5C3F-7382-9E524C72060F}"/>
              </a:ext>
            </a:extLst>
          </p:cNvPr>
          <p:cNvSpPr txBox="1"/>
          <p:nvPr/>
        </p:nvSpPr>
        <p:spPr>
          <a:xfrm>
            <a:off x="8618828" y="607080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  <p:pic>
        <p:nvPicPr>
          <p:cNvPr id="12" name="Picture 11" descr="A group of people standing next to a table of food&#10;&#10;Description automatically generated with low confidence">
            <a:extLst>
              <a:ext uri="{FF2B5EF4-FFF2-40B4-BE49-F238E27FC236}">
                <a16:creationId xmlns:a16="http://schemas.microsoft.com/office/drawing/2014/main" id="{9E2005FE-7252-DF2C-060F-1BF8AE08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b="17893"/>
          <a:stretch/>
        </p:blipFill>
        <p:spPr>
          <a:xfrm>
            <a:off x="762000" y="2286000"/>
            <a:ext cx="4800600" cy="3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CFA53-4C22-9B21-782B-4556DD4A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SG" dirty="0"/>
              <a:t>Strong AA mutagenesis from wild ginger bought in Singapore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98A9-82FC-3EDF-7B78-865A6647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8EBC-338C-FB48-A457-24B66474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562830" cy="97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7D723-01F1-7437-BD69-32DCD897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87704"/>
            <a:ext cx="8534400" cy="94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3B33E-3605-8A0D-8275-5A0B4401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3" t="19568" r="13125" b="62047"/>
          <a:stretch/>
        </p:blipFill>
        <p:spPr>
          <a:xfrm>
            <a:off x="304800" y="4356832"/>
            <a:ext cx="8763000" cy="1193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EB9F7-C32A-5712-2F50-4D0CA09730A2}"/>
              </a:ext>
            </a:extLst>
          </p:cNvPr>
          <p:cNvSpPr txBox="1"/>
          <p:nvPr/>
        </p:nvSpPr>
        <p:spPr>
          <a:xfrm>
            <a:off x="9216980" y="453786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 exposed urothelial cancer</a:t>
            </a:r>
            <a:endParaRPr lang="en-S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0CDA3-2B6D-323C-B7EF-F87DE98EBA9C}"/>
              </a:ext>
            </a:extLst>
          </p:cNvPr>
          <p:cNvSpPr txBox="1"/>
          <p:nvPr/>
        </p:nvSpPr>
        <p:spPr>
          <a:xfrm>
            <a:off x="9216980" y="1977916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1)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E4F78-9570-8392-0926-CE27258532AE}"/>
              </a:ext>
            </a:extLst>
          </p:cNvPr>
          <p:cNvSpPr txBox="1"/>
          <p:nvPr/>
        </p:nvSpPr>
        <p:spPr>
          <a:xfrm>
            <a:off x="9216980" y="3299298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2)</a:t>
            </a:r>
            <a:endParaRPr lang="en-SG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3EE56-C8B7-A6D1-86CF-CF27D822A784}"/>
              </a:ext>
            </a:extLst>
          </p:cNvPr>
          <p:cNvSpPr txBox="1"/>
          <p:nvPr/>
        </p:nvSpPr>
        <p:spPr>
          <a:xfrm>
            <a:off x="7620000" y="594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</p:spTree>
    <p:extLst>
      <p:ext uri="{BB962C8B-B14F-4D97-AF65-F5344CB8AC3E}">
        <p14:creationId xmlns:p14="http://schemas.microsoft.com/office/powerpoint/2010/main" val="1230686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D901-2974-2CF4-314F-A437328E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0762"/>
          </a:xfrm>
        </p:spPr>
        <p:txBody>
          <a:bodyPr/>
          <a:lstStyle/>
          <a:p>
            <a:pPr algn="l"/>
            <a:r>
              <a:rPr lang="en-US" dirty="0"/>
              <a:t>Wild ginger </a:t>
            </a:r>
            <a:r>
              <a:rPr lang="en-US" sz="4400" dirty="0"/>
              <a:t>(xi </a:t>
            </a:r>
            <a:r>
              <a:rPr lang="en-US" sz="4400" dirty="0" err="1"/>
              <a:t>xin</a:t>
            </a:r>
            <a:r>
              <a:rPr lang="en-US" sz="4400" dirty="0"/>
              <a:t>, </a:t>
            </a:r>
            <a:r>
              <a:rPr lang="zh-CN" altLang="en-US" sz="4400" dirty="0"/>
              <a:t>细辛</a:t>
            </a:r>
            <a:r>
              <a:rPr lang="en-SG" altLang="zh-CN" sz="4400" dirty="0"/>
              <a:t>) products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BE14B-76DA-B0BE-1AC6-AAF54099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D9A-BBF8-7F78-5901-402E77D7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9864"/>
            <a:ext cx="8339316" cy="51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E66-CFF2-2026-0857-867D834B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6914"/>
            <a:ext cx="8508676" cy="1143000"/>
          </a:xfrm>
        </p:spPr>
        <p:txBody>
          <a:bodyPr/>
          <a:lstStyle/>
          <a:p>
            <a:pPr algn="l"/>
            <a:r>
              <a:rPr lang="en-SG" sz="3200" dirty="0"/>
              <a:t>Hard to regulate because of variable phytochemistry and difficult identification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49B315-177C-F171-E0FF-B9CE59FB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E97E-834B-5BCD-892D-EFCA6E4F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3987"/>
            <a:ext cx="8508676" cy="494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FE248-346E-C309-05ED-6EACE3718BC2}"/>
              </a:ext>
            </a:extLst>
          </p:cNvPr>
          <p:cNvSpPr txBox="1"/>
          <p:nvPr/>
        </p:nvSpPr>
        <p:spPr>
          <a:xfrm>
            <a:off x="457200" y="1600200"/>
            <a:ext cx="3047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chemistry of wild ginger </a:t>
            </a:r>
            <a:r>
              <a:rPr lang="en-US" sz="1800" dirty="0"/>
              <a:t>(xi </a:t>
            </a:r>
            <a:r>
              <a:rPr lang="en-US" sz="1800" dirty="0" err="1"/>
              <a:t>xin</a:t>
            </a:r>
            <a:r>
              <a:rPr lang="en-US" sz="1800" dirty="0"/>
              <a:t>, </a:t>
            </a:r>
            <a:r>
              <a:rPr lang="zh-CN" altLang="en-US" sz="1800" dirty="0"/>
              <a:t>细辛</a:t>
            </a:r>
            <a:r>
              <a:rPr lang="en-SG" altLang="zh-CN" sz="1800" dirty="0"/>
              <a:t>) samples</a:t>
            </a:r>
          </a:p>
          <a:p>
            <a:endParaRPr lang="en-SG" dirty="0"/>
          </a:p>
          <a:p>
            <a:r>
              <a:rPr lang="en-SG" dirty="0"/>
              <a:t>Note: mostly no species identification</a:t>
            </a:r>
          </a:p>
          <a:p>
            <a:endParaRPr lang="en-SG" dirty="0"/>
          </a:p>
          <a:p>
            <a:r>
              <a:rPr lang="en-SG" dirty="0"/>
              <a:t>Johanna </a:t>
            </a:r>
            <a:r>
              <a:rPr lang="en-SG" dirty="0" err="1"/>
              <a:t>Michl</a:t>
            </a:r>
            <a:r>
              <a:rPr lang="en-SG" dirty="0"/>
              <a:t>, …, Michael </a:t>
            </a:r>
            <a:r>
              <a:rPr lang="en-SG" dirty="0" err="1"/>
              <a:t>Heirich</a:t>
            </a:r>
            <a:r>
              <a:rPr lang="en-SG" dirty="0"/>
              <a:t>, 2017, </a:t>
            </a:r>
            <a:r>
              <a:rPr lang="en-SG" sz="1800" b="0" i="0" dirty="0">
                <a:effectLst/>
                <a:latin typeface="HelveticaNeueLTStd-Lt"/>
              </a:rPr>
              <a:t>10.3389/fphar.2017.00215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975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– more questions than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657" y="1092259"/>
            <a:ext cx="11084626" cy="5606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How are people being exposed? Which herbs? How prepared?</a:t>
            </a:r>
          </a:p>
          <a:p>
            <a:r>
              <a:rPr lang="en-US" dirty="0"/>
              <a:t>What is the extent of exposure in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Can I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43400" y="1080757"/>
            <a:ext cx="4226669" cy="56741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National Cancer Centre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Singapore, and Johns Hopkins Singapore,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TOP2 and AA)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9491" y="1235782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(UTUC</a:t>
            </a:r>
            <a:r>
              <a:rPr lang="en-SG" sz="2200" b="1" dirty="0">
                <a:solidFill>
                  <a:srgbClr val="0070C0"/>
                </a:solidFill>
              </a:rPr>
              <a:t>,</a:t>
            </a:r>
            <a:r>
              <a:rPr lang="zh-CN" altLang="en-US" sz="2200" b="1" dirty="0">
                <a:solidFill>
                  <a:srgbClr val="0070C0"/>
                </a:solidFill>
              </a:rPr>
              <a:t> </a:t>
            </a:r>
            <a:r>
              <a:rPr lang="en-SG" altLang="zh-CN" sz="2200" b="1" dirty="0">
                <a:solidFill>
                  <a:srgbClr val="0070C0"/>
                </a:solidFill>
              </a:rPr>
              <a:t>HCC</a:t>
            </a:r>
            <a:r>
              <a:rPr lang="en-US" sz="2200" b="1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457200" y="1159582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4"/>
            <a:ext cx="9203718" cy="242088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Scientific background for mutational signatures:</a:t>
            </a:r>
            <a:br>
              <a:rPr lang="en-US" dirty="0"/>
            </a:br>
            <a:r>
              <a:rPr lang="en-US" dirty="0"/>
              <a:t>A quick review on </a:t>
            </a:r>
            <a:r>
              <a:rPr lang="en-US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6" y="2941869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</a:t>
            </a:r>
            <a:r>
              <a:rPr lang="en-US" b="1" dirty="0"/>
              <a:t>mutational signatures </a:t>
            </a:r>
            <a:r>
              <a:rPr lang="en-US" dirty="0"/>
              <a:t>of somatic mutations</a:t>
            </a:r>
          </a:p>
          <a:p>
            <a:r>
              <a:rPr lang="en-US" dirty="0"/>
              <a:t>We will </a:t>
            </a:r>
            <a:r>
              <a:rPr lang="en-US" b="1" i="1" dirty="0"/>
              <a:t>mostly</a:t>
            </a:r>
            <a:r>
              <a:rPr lang="en-US" dirty="0"/>
              <a:t> focus on mutational signatures in tumors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71D592-E9A8-4983-823D-6F71DDEFB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9629710" cy="5791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62000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74158-C89C-40BC-A417-FFD956B35972}"/>
              </a:ext>
            </a:extLst>
          </p:cNvPr>
          <p:cNvSpPr txBox="1"/>
          <p:nvPr/>
        </p:nvSpPr>
        <p:spPr>
          <a:xfrm>
            <a:off x="432667" y="22860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Shen </a:t>
            </a:r>
            <a:r>
              <a:rPr lang="en-US" altLang="zh-CN" sz="2000" dirty="0" err="1">
                <a:latin typeface="+mn-lt"/>
                <a:ea typeface="Yu Mincho Light" panose="020B0400000000000000" pitchFamily="18" charset="-128"/>
              </a:rPr>
              <a:t>nong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 (</a:t>
            </a:r>
            <a:r>
              <a:rPr lang="zh-CN" altLang="en-US" sz="2000" dirty="0">
                <a:latin typeface="+mn-lt"/>
                <a:ea typeface="Yu Mincho Light" panose="020B0400000000000000" pitchFamily="18" charset="-128"/>
              </a:rPr>
              <a:t>神农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) died after eating a poisonous herb</a:t>
            </a:r>
            <a:endParaRPr lang="en-SG" sz="2000" dirty="0">
              <a:latin typeface="+mn-lt"/>
              <a:ea typeface="Yu Mincho Light" panose="020B0400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6801E-DE08-1874-93D4-91E567963C38}"/>
              </a:ext>
            </a:extLst>
          </p:cNvPr>
          <p:cNvSpPr txBox="1"/>
          <p:nvPr/>
        </p:nvSpPr>
        <p:spPr>
          <a:xfrm>
            <a:off x="533400" y="1219200"/>
            <a:ext cx="623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at https://github.com/steverozen/AA-liver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279666" y="3836918"/>
            <a:ext cx="455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/>
          <a:srcRect l="83416" t="34430" r="15927" b="25023"/>
          <a:stretch/>
        </p:blipFill>
        <p:spPr bwMode="auto">
          <a:xfrm>
            <a:off x="3893724" y="2362199"/>
            <a:ext cx="678276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679D-47CE-FC7E-B46F-14D7C0BBA526}"/>
              </a:ext>
            </a:extLst>
          </p:cNvPr>
          <p:cNvPicPr/>
          <p:nvPr/>
        </p:nvPicPr>
        <p:blipFill rotWithShape="1">
          <a:blip r:embed="rId4"/>
          <a:srcRect l="28180" t="34430" r="71175" b="25023"/>
          <a:stretch/>
        </p:blipFill>
        <p:spPr bwMode="auto">
          <a:xfrm>
            <a:off x="1772960" y="2362199"/>
            <a:ext cx="665440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995FF-DFC6-55F7-65F4-2C682A28AD13}"/>
              </a:ext>
            </a:extLst>
          </p:cNvPr>
          <p:cNvPicPr/>
          <p:nvPr/>
        </p:nvPicPr>
        <p:blipFill rotWithShape="1">
          <a:blip r:embed="rId4"/>
          <a:srcRect l="38982" t="34430" r="60304" b="25023"/>
          <a:stretch/>
        </p:blipFill>
        <p:spPr bwMode="auto">
          <a:xfrm>
            <a:off x="2438400" y="2362199"/>
            <a:ext cx="737241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D4A2A-5A0B-0F58-4329-C4038B3B4214}"/>
              </a:ext>
            </a:extLst>
          </p:cNvPr>
          <p:cNvPicPr/>
          <p:nvPr/>
        </p:nvPicPr>
        <p:blipFill rotWithShape="1">
          <a:blip r:embed="rId4"/>
          <a:srcRect l="68551" t="34430" r="30674" b="25023"/>
          <a:stretch/>
        </p:blipFill>
        <p:spPr bwMode="auto">
          <a:xfrm>
            <a:off x="3151477" y="2362199"/>
            <a:ext cx="800642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56856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331113"/>
            <a:ext cx="8039099" cy="1905650"/>
            <a:chOff x="1524001" y="331113"/>
            <a:chExt cx="8039099" cy="1905650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331113"/>
              <a:ext cx="6542313" cy="190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usually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42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69487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1626186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22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53929</TotalTime>
  <Words>3091</Words>
  <Application>Microsoft Office PowerPoint</Application>
  <PresentationFormat>Widescreen</PresentationFormat>
  <Paragraphs>531</Paragraphs>
  <Slides>55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GraphikNaturel-Medium</vt:lpstr>
      <vt:lpstr>HelveticaNeueLTStd-Lt</vt:lpstr>
      <vt:lpstr>宋体</vt:lpstr>
      <vt:lpstr>Arial</vt:lpstr>
      <vt:lpstr>Calibri</vt:lpstr>
      <vt:lpstr>Roboto</vt:lpstr>
      <vt:lpstr>Times New Roman</vt:lpstr>
      <vt:lpstr>Office Theme</vt:lpstr>
      <vt:lpstr>Aristolochic acid in herbal medicine is a common cause of liver cancer</vt:lpstr>
      <vt:lpstr>Singapore</vt:lpstr>
      <vt:lpstr>Duke-NUS Medical School</vt:lpstr>
      <vt:lpstr>Outline</vt:lpstr>
      <vt:lpstr>Scientific background for mutational signatures: A quick review on somatic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epidemiology and prevention: aristolochic acid (AA) AA occurs naturally in plants widely used as herbal medicine</vt:lpstr>
      <vt:lpstr>Not just Chinese herbal medicine</vt:lpstr>
      <vt:lpstr>AA: well-known nephrotoxin</vt:lpstr>
      <vt:lpstr>1990s: AA emerged as a human health problem</vt:lpstr>
      <vt:lpstr>漢防己, 汉防己, hàn fáng jǐ (genus Stephania – no AA)</vt:lpstr>
      <vt:lpstr>廣防己, 广防己, guǎng fáng jǐ (genus Aristolochia – has AA)</vt:lpstr>
      <vt:lpstr>Details of kidney damage from AA</vt:lpstr>
      <vt:lpstr>PowerPoint Presentation</vt:lpstr>
      <vt:lpstr>Mutational signature in an AA-exposed upper tract urothelial carcinoma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</vt:lpstr>
      <vt:lpstr>Today: 2,000 liver cancers – AA exposure is prevalent</vt:lpstr>
      <vt:lpstr>PowerPoint Presentation</vt:lpstr>
      <vt:lpstr>PowerPoint Presentation</vt:lpstr>
      <vt:lpstr>Aflatoxin is a well-established liver carcinogen AA mutation counts and aflatoxin mutation counts in HCC are similar</vt:lpstr>
      <vt:lpstr>Number of AA mutations was variable</vt:lpstr>
      <vt:lpstr>Many AA-exposed liver cancers have multiple known cancer driver genes with AA mutations (as of 2017)</vt:lpstr>
      <vt:lpstr>Strong evidence that AA can cause liver cancer</vt:lpstr>
      <vt:lpstr>AA causes liver cancer in mice</vt:lpstr>
      <vt:lpstr>AA causes liver cancer in mice</vt:lpstr>
      <vt:lpstr>PowerPoint Presentation</vt:lpstr>
      <vt:lpstr>2021: Six cancer types with AA mutagenesis Strong evidence for causal roles in liver and urothelial cancers</vt:lpstr>
      <vt:lpstr>Non cancer liver damage</vt:lpstr>
      <vt:lpstr>Non cancer liver damage, continued</vt:lpstr>
      <vt:lpstr>But it’s not a problem, because AA is “banned”</vt:lpstr>
      <vt:lpstr>October 2017: Rreassuring statements</vt:lpstr>
      <vt:lpstr>July 2021: Easy to buy</vt:lpstr>
      <vt:lpstr>Singapore</vt:lpstr>
      <vt:lpstr>AA in wild ginger (xi xin, 细辛) roots bought in Singapore</vt:lpstr>
      <vt:lpstr>Strong AA mutagenesis from wild ginger bought in Singapore</vt:lpstr>
      <vt:lpstr>Wild ginger (xi xin, 细辛) products</vt:lpstr>
      <vt:lpstr>Hard to regulate because of variable phytochemistry and difficult identification</vt:lpstr>
      <vt:lpstr>AA – more questions than answers</vt:lpstr>
      <vt:lpstr>Acknowledgements - Funding</vt:lpstr>
      <vt:lpstr>Acknowledgements</vt:lpstr>
      <vt:lpstr>Questions?</vt:lpstr>
      <vt:lpstr>Backup slides</vt:lpstr>
      <vt:lpstr>PowerPoint Presentation</vt:lpstr>
      <vt:lpstr>PowerPoint Presentation</vt:lpstr>
      <vt:lpstr>Variable and diverse AA content</vt:lpstr>
      <vt:lpstr>Variable and diverse AA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2341</cp:revision>
  <cp:lastPrinted>2021-12-02T08:41:27Z</cp:lastPrinted>
  <dcterms:created xsi:type="dcterms:W3CDTF">2006-08-16T00:00:00Z</dcterms:created>
  <dcterms:modified xsi:type="dcterms:W3CDTF">2022-09-08T14:32:51Z</dcterms:modified>
</cp:coreProperties>
</file>